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hyperlink" Target="https://app.protobject.com/generate?es-a21-alarmbuttons&amp;es&amp;dynamic&amp;-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Cómo AND Asegura Nuestra Caja</a:t>
            </a:r>
          </a:p>
        </p:txBody>
      </p:sp>
      <p:pic>
        <p:nvPicPr>
          <p:cNvPr id="3" name="Picture Placeholder 2" descr="l-box-false-false.e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Así es como funciona la lógica para nuestra caja fuerte:</a:t>
            </a:r>
          </a:p>
          <a:p>
            <a:pPr/>
            <a:r>
              <a:rPr sz="1400"/>
              <a:t>★ Si el Botón 1 está presionado (VERDADERO) </a:t>
            </a:r>
            <a:r>
              <a:rPr sz="1400" b="1"/>
              <a:t>Y</a:t>
            </a:r>
            <a:r>
              <a:rPr sz="1400"/>
              <a:t> el Botón 2 está presionado (VERDADERO) --&gt; El resultado es </a:t>
            </a:r>
            <a:r>
              <a:rPr sz="1400" b="1"/>
              <a:t>VERDADERO</a:t>
            </a:r>
            <a:r>
              <a:rPr sz="1400"/>
              <a:t>, y la alarma está apagada.</a:t>
            </a:r>
          </a:p>
          <a:p>
            <a:pPr/>
            <a:r>
              <a:rPr sz="1400"/>
              <a:t>★ Si el Botón 1 está presionado (VERDADERO) </a:t>
            </a:r>
            <a:r>
              <a:rPr sz="1400" b="1"/>
              <a:t>Y</a:t>
            </a:r>
            <a:r>
              <a:rPr sz="1400"/>
              <a:t> el Botón 2 NO está presionado (FALSO) --&gt; El resultado es </a:t>
            </a:r>
            <a:r>
              <a:rPr sz="1400" b="1"/>
              <a:t>FALSO</a:t>
            </a:r>
            <a:r>
              <a:rPr sz="1400"/>
              <a:t>, y la alarma está activa.</a:t>
            </a:r>
          </a:p>
          <a:p>
            <a:pPr/>
            <a:r>
              <a:rPr sz="1400"/>
              <a:t>★ Si ninguno está presionado, el resultado también es </a:t>
            </a:r>
            <a:r>
              <a:rPr sz="1400" b="1"/>
              <a:t>FALSO</a:t>
            </a:r>
            <a:r>
              <a:rPr sz="1400"/>
              <a:t>. ¡Se requieren ambas llaves al mismo tiempo!</a:t>
            </a:r>
          </a:p>
        </p:txBody>
      </p:sp>
      <p:pic>
        <p:nvPicPr>
          <p:cNvPr id="5" name="Picture Placeholder 4" descr="m-box-true-false.es.png"/>
          <p:cNvPicPr>
            <a:picLocks noGrp="1" noChangeAspect="1"/>
          </p:cNvPicPr>
          <p:nvPr>
            <p:ph type="pic" idx="13" sz="quarter"/>
          </p:nvPr>
        </p:nvPicPr>
        <p:blipFill>
          <a:blip r:embed="rId3"/>
          <a:srcRect l="647" r="647"/>
          <a:stretch>
            <a:fillRect/>
          </a:stretch>
        </p:blipFill>
        <p:spPr/>
      </p:pic>
      <p:pic>
        <p:nvPicPr>
          <p:cNvPr id="6" name="Picture Placeholder 5" descr="n-box-true-true.es.png"/>
          <p:cNvPicPr>
            <a:picLocks noGrp="1" noChangeAspect="1"/>
          </p:cNvPicPr>
          <p:nvPr>
            <p:ph type="pic" idx="14" sz="quarter"/>
          </p:nvPr>
        </p:nvPicPr>
        <p:blipFill>
          <a:blip r:embed="rId4"/>
          <a:srcRect l="647" r="647"/>
          <a:stretch>
            <a:fillRect/>
          </a:stretch>
        </p:blipFill>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Crea la Caja Fuerte</a:t>
            </a:r>
          </a:p>
        </p:txBody>
      </p:sp>
      <p:sp>
        <p:nvSpPr>
          <p:cNvPr id="3" name="Text Placeholder 2"/>
          <p:cNvSpPr>
            <a:spLocks noGrp="1"/>
          </p:cNvSpPr>
          <p:nvPr>
            <p:ph type="body" idx="12" sz="quarter"/>
          </p:nvPr>
        </p:nvSpPr>
        <p:spPr/>
        <p:txBody>
          <a:bodyPr/>
          <a:lstStyle/>
          <a:p>
            <a:r>
              <a:rPr sz="1400"/>
              <a:t>En el primer dispositivo (la caja fuerte misma), agrega WriteDraw, Inclinación y AudioPlayer.</a:t>
            </a:r>
          </a:p>
          <a:p>
            <a:r>
              <a:rPr sz="1400"/>
              <a:t>En el segundo dispositivo, agrega un TouchButton (esta es la llave de Martín).</a:t>
            </a:r>
          </a:p>
          <a:p>
            <a:r>
              <a:rPr sz="1400"/>
              <a:t>En el tercer dispositivo, agrega otro TouchButton (esta es la llave de Juan).</a:t>
            </a:r>
          </a:p>
        </p:txBody>
      </p:sp>
      <p:sp>
        <p:nvSpPr>
          <p:cNvPr id="4" name="Chart Placeholder 3"/>
          <p:cNvSpPr>
            <a:spLocks noGrp="1"/>
          </p:cNvSpPr>
          <p:nvPr>
            <p:ph type="chart" idx="14" sz="quarter"/>
          </p:nvPr>
        </p:nvSpPr>
        <p:spPr/>
        <p:txBody>
          <a:bodyPr/>
          <a:p>
            <a:r>
              <a:rPr sz="1400"/>
              <a:t>Para esta actividad, necesitamos 3 dispositivos.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Composición del Código</a:t>
            </a:r>
          </a:p>
        </p:txBody>
      </p:sp>
      <p:pic>
        <p:nvPicPr>
          <p:cNvPr id="3" name="Picture Placeholder 2" descr="screenshot_a8b3758901d2939d16845821f69133f4.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Haz clic en el ícono del signo de interrogación para abrir los comentarios que explican el código.</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https://app.protobject.com/generate?es-a21-alarmbuttons&amp;es&amp;dynamic&amp;-1</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Reflexiona</a:t>
            </a:r>
          </a:p>
        </p:txBody>
      </p:sp>
      <p:sp>
        <p:nvSpPr>
          <p:cNvPr id="4" name="Content Placeholder 3"/>
          <p:cNvSpPr>
            <a:spLocks noGrp="1"/>
          </p:cNvSpPr>
          <p:nvPr>
            <p:ph idx="1"/>
          </p:nvPr>
        </p:nvSpPr>
        <p:spPr/>
        <p:txBody>
          <a:bodyPr/>
          <a:lstStyle/>
          <a:p>
            <a:pPr/>
            <a:r>
              <a:rPr sz="1400"/>
              <a:t>★ ¿Te pareció interesante este tema? La ciberseguridad es uno de los campos de más rápido crecimiento y más importantes en la tecnología. ¿Es algo que te verías haciendo en el futuro?</a:t>
            </a:r>
          </a:p>
          <a:p>
            <a:pPr/>
            <a:r>
              <a:rPr sz="1400"/>
              <a:t>★ ¿Qué otros métodos conoces para proteger tus cuentas y datos en línea?</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La Caja Fuerte de Dos Llaves</a:t>
            </a:r>
          </a:p>
        </p:txBody>
      </p:sp>
      <p:sp>
        <p:nvSpPr>
          <p:cNvPr id="3" name="Subtitle 2"/>
          <p:cNvSpPr>
            <a:spLocks noGrp="1"/>
          </p:cNvSpPr>
          <p:nvPr>
            <p:ph type="subTitle" idx="1"/>
          </p:nvPr>
        </p:nvSpPr>
        <p:spPr/>
        <p:txBody>
          <a:bodyPr/>
          <a:lstStyle/>
          <a:p>
            <a:r>
              <a:t>Explora conceptos de ciberseguridad y operadores lógicos ('AND') para construir una alarma de alta seguridad que requiere que se presionen dos botones simultáneamente.</a:t>
            </a:r>
          </a:p>
        </p:txBody>
      </p:sp>
      <p:pic>
        <p:nvPicPr>
          <p:cNvPr id="4" name="Picture Placeholder 3" descr="21.caja-seguridad.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¿Qué haremos?</a:t>
            </a:r>
          </a:p>
        </p:txBody>
      </p:sp>
      <p:pic>
        <p:nvPicPr>
          <p:cNvPr id="3" name="Picture Placeholder 2" descr="21_safe_box.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¿Qué es la Ciberseguridad?</a:t>
            </a:r>
          </a:p>
        </p:txBody>
      </p:sp>
      <p:pic>
        <p:nvPicPr>
          <p:cNvPr id="3" name="Picture Placeholder 2" descr="a-cybersecurity.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La ciberseguridad es como un escudo digital. Es la práctica de proteger computadoras, teléfonos y datos importantes de personas malintencionadas en línea que quieren robarlos o dañarlos. Así como podrías tener una cerradura en tu diario o en tu habitación, tus cuentas en línea también necesitan protección.</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Sombreros Blancos vs. Sombreros Negros</a:t>
            </a:r>
          </a:p>
        </p:txBody>
      </p:sp>
      <p:pic>
        <p:nvPicPr>
          <p:cNvPr id="3" name="Picture Placeholder 2" descr="b-hacker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En Internet, hay "Sombreros Negros" —hackers maliciosos que usan virus informáticos y trucos para robar información. Pero también hay "Sombreros Blancos" —expertos en ciberseguridad que trabajan para construir defensas y proteger datos y sistemas de estos ataques. Son los superhéroes digitales.</a:t>
            </a:r>
          </a:p>
        </p:txBody>
      </p:sp>
      <p:pic>
        <p:nvPicPr>
          <p:cNvPr id="5" name="Picture Placeholder 4" descr="b-securityexpert.png"/>
          <p:cNvPicPr>
            <a:picLocks noGrp="1" noChangeAspect="1"/>
          </p:cNvPicPr>
          <p:nvPr>
            <p:ph type="pic" idx="13" sz="quarter"/>
          </p:nvPr>
        </p:nvPicPr>
        <p:blipFill>
          <a:blip r:embed="rId3"/>
          <a:srcRect l="647" r="647"/>
          <a:stretch>
            <a:fillRect/>
          </a:stretch>
        </p:blipFill>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Tu Primera Línea de Defensa: las Contraseñas</a:t>
            </a:r>
          </a:p>
        </p:txBody>
      </p:sp>
      <p:pic>
        <p:nvPicPr>
          <p:cNvPr id="3" name="Picture Placeholder 2" descr="c-strongpassword.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Una de las mejores maneras de protegerte es usando contraseñas seguras y únicas. Una contraseña segura es una que nadie puede adivinar fácilmente. Si tu contraseña es demasiado simple, como "123456" o "contraseña", alguien podría entrar fácilmente en tu "caja fuerte digital" sin tu permiso.</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¿Y si te roban la contraseña?</a:t>
            </a:r>
          </a:p>
        </p:txBody>
      </p:sp>
      <p:pic>
        <p:nvPicPr>
          <p:cNvPr id="3" name="Picture Placeholder 2" descr="d-two-factor.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Incluso con una contraseña segura, necesitas un plan de respaldo. Ahí es donde entra en juego la </a:t>
            </a:r>
            <a:r>
              <a:rPr sz="1400" b="1"/>
              <a:t>Autenticación de Dos Factores (2FA)</a:t>
            </a:r>
            <a:r>
              <a:rPr sz="1400"/>
              <a:t>. Es como necesitar una segunda llave secreta. Por ejemplo, después de ingresar tu contraseña, un sitio podría enviar un código especial a tu teléfono que también tienes que ingresar. Sin ese segundo código, nadie puede entrar, incluso si saben tu contraseña.</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¡Nuestra Caja Fuerte de Dos Factores!</a:t>
            </a:r>
          </a:p>
        </p:txBody>
      </p:sp>
      <p:pic>
        <p:nvPicPr>
          <p:cNvPr id="3" name="Picture Placeholder 2" descr="e-onebutton.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La caja fuerte que estamos construyendo hoy usa el mismo principio de 2FA. Para apagar la alarma, necesitas que dos llaves (nuestros dos botones) se presionen al mismo tiempo. Si un ladrón roba el botón de Martín, todavía no puede desactivar la alarma sin tener también el botón de Juan. ¡Esto hace que el tesoro esté mucho más seguro!</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Booleanos y el Operador AND</a:t>
            </a:r>
          </a:p>
        </p:txBody>
      </p:sp>
      <p:pic>
        <p:nvPicPr>
          <p:cNvPr id="3" name="Picture Placeholder 2" descr="f-boolean.e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Recuerda que los </a:t>
            </a:r>
            <a:r>
              <a:rPr sz="1400" b="1"/>
              <a:t>Booleanos</a:t>
            </a:r>
            <a:r>
              <a:rPr sz="1400"/>
              <a:t> son un tipo de dato simple con solo dos valores posibles: </a:t>
            </a:r>
            <a:r>
              <a:rPr sz="1400" b="1"/>
              <a:t>VERDADERO</a:t>
            </a:r>
            <a:r>
              <a:rPr sz="1400"/>
              <a:t> o </a:t>
            </a:r>
            <a:r>
              <a:rPr sz="1400" b="1"/>
              <a:t>FALSO</a:t>
            </a:r>
            <a:r>
              <a:rPr sz="1400"/>
              <a:t>. Cuando se presiona un botón, su estado podría ser VERDADERO. Cuando no está presionado, su estado es FALSO.</a:t>
            </a:r>
          </a:p>
          <a:p>
            <a:r>
              <a:rPr sz="1400"/>
              <a:t>El operador lógico </a:t>
            </a:r>
            <a:r>
              <a:rPr sz="1400" b="1"/>
              <a:t>AND</a:t>
            </a:r>
            <a:r>
              <a:rPr sz="1400"/>
              <a:t> es como un portero estricto que necesita ver dos formas de identificación. Solo devuelve </a:t>
            </a:r>
            <a:r>
              <a:rPr sz="1400" b="1"/>
              <a:t>VERDADERO</a:t>
            </a:r>
            <a:r>
              <a:rPr sz="1400"/>
              <a:t> si *todas* las condiciones que comprueba son verdaderas. Si incluso una es falsa, todo el resultado es falso.</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